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85" r:id="rId3"/>
    <p:sldId id="295" r:id="rId4"/>
    <p:sldId id="286" r:id="rId5"/>
    <p:sldId id="289" r:id="rId6"/>
    <p:sldId id="290" r:id="rId7"/>
    <p:sldId id="282" r:id="rId8"/>
    <p:sldId id="293" r:id="rId9"/>
    <p:sldId id="284" r:id="rId10"/>
    <p:sldId id="296" r:id="rId11"/>
    <p:sldId id="294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>
      <p:cViewPr>
        <p:scale>
          <a:sx n="100" d="100"/>
          <a:sy n="10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300"/>
            </a:lvl1pPr>
          </a:lstStyle>
          <a:p>
            <a:fld id="{EAED4C9F-ACBE-4651-9F53-4890EA9FA6C9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4" tIns="48322" rIns="96644" bIns="483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300"/>
            </a:lvl1pPr>
          </a:lstStyle>
          <a:p>
            <a:fld id="{0437FB3E-BE19-48FA-89D9-71ECB1D8F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93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088"/>
            <a:fld id="{409DABAE-531B-4FF5-AE8B-D92575AA0401}" type="slidenum">
              <a:rPr lang="en-US" smtClean="0"/>
              <a:pPr defTabSz="965088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142965" y="9117534"/>
            <a:ext cx="3170582" cy="4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63" tIns="48280" rIns="96563" bIns="48280" anchor="b"/>
          <a:lstStyle/>
          <a:p>
            <a:pPr algn="r" defTabSz="959793"/>
            <a:fld id="{C00F8D93-1DC5-4E48-8AEB-BA8807794592}" type="slidenum">
              <a:rPr lang="en-US" sz="1300">
                <a:latin typeface="Times New Roman" pitchFamily="18" charset="0"/>
              </a:rPr>
              <a:pPr algn="r" defTabSz="959793"/>
              <a:t>2</a:t>
            </a:fld>
            <a:endParaRPr lang="en-US" sz="13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142965" y="9117534"/>
            <a:ext cx="3170582" cy="4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63" tIns="48280" rIns="96563" bIns="48280" anchor="b"/>
          <a:lstStyle/>
          <a:p>
            <a:pPr algn="r" defTabSz="959793"/>
            <a:fld id="{C00F8D93-1DC5-4E48-8AEB-BA8807794592}" type="slidenum">
              <a:rPr lang="en-US" sz="1300">
                <a:latin typeface="Times New Roman" pitchFamily="18" charset="0"/>
              </a:rPr>
              <a:pPr algn="r" defTabSz="959793"/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142965" y="9117534"/>
            <a:ext cx="3170582" cy="4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63" tIns="48280" rIns="96563" bIns="48280" anchor="b"/>
          <a:lstStyle/>
          <a:p>
            <a:pPr algn="r" defTabSz="959793"/>
            <a:fld id="{C00F8D93-1DC5-4E48-8AEB-BA8807794592}" type="slidenum">
              <a:rPr lang="en-US" sz="1300">
                <a:latin typeface="Times New Roman" pitchFamily="18" charset="0"/>
              </a:rPr>
              <a:pPr algn="r" defTabSz="959793"/>
              <a:t>4</a:t>
            </a:fld>
            <a:endParaRPr lang="en-US" sz="13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4143375" y="9117014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5" tIns="48303" rIns="96605" bIns="48303" anchor="b"/>
          <a:lstStyle/>
          <a:p>
            <a:pPr algn="r" defTabSz="963501"/>
            <a:fld id="{BE0EA408-D3A3-499D-BB6B-E22C16DDE503}" type="slidenum">
              <a:rPr lang="en-US" sz="1100">
                <a:latin typeface="Times New Roman" pitchFamily="18" charset="0"/>
              </a:rPr>
              <a:pPr algn="r" defTabSz="963501"/>
              <a:t>5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4143375" y="9117014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5" tIns="48303" rIns="96605" bIns="48303" anchor="b"/>
          <a:lstStyle/>
          <a:p>
            <a:pPr algn="r" defTabSz="963501"/>
            <a:fld id="{BE0EA408-D3A3-499D-BB6B-E22C16DDE503}" type="slidenum">
              <a:rPr lang="en-US" sz="1100">
                <a:latin typeface="Times New Roman" pitchFamily="18" charset="0"/>
              </a:rPr>
              <a:pPr algn="r" defTabSz="963501"/>
              <a:t>6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0600D-AC77-4783-A772-48BD18C9D6C4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24E7-6DF3-441A-B3F5-2D7C5883089E}" type="datetimeFigureOut">
              <a:rPr lang="en-US" smtClean="0"/>
              <a:pPr/>
              <a:t>12/9/2014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A22F-888D-4B07-BAD4-FCA35CB7EE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ndbox.afcfirst.com/programpaymentcalculator/powersave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ndbox.afcfirst.com/programpaymentcalculator/powersa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werSaver Contractor Piece_102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914400"/>
            <a:ext cx="7749540" cy="486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C-LOGO-FINAL_SO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447800" cy="10057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5715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3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Helvetica Neue Black Condensed"/>
              </a:rPr>
              <a:t>New Mobile Contractor Sales Tool!</a:t>
            </a:r>
            <a:endParaRPr lang="en-US" sz="2800" b="1" dirty="0">
              <a:solidFill>
                <a:schemeClr val="tx2"/>
              </a:solidFill>
              <a:latin typeface="Calibri" pitchFamily="34" charset="0"/>
              <a:cs typeface="Helvetica Neue Black Condens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967335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https://secure2.afcfirst.com/programpaymentcalculator/powersaver</a:t>
            </a:r>
          </a:p>
        </p:txBody>
      </p:sp>
    </p:spTree>
    <p:extLst>
      <p:ext uri="{BB962C8B-B14F-4D97-AF65-F5344CB8AC3E}">
        <p14:creationId xmlns:p14="http://schemas.microsoft.com/office/powerpoint/2010/main" xmlns="" val="14669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6" descr="keystone HELP Whole House Sheet 1019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762000"/>
            <a:ext cx="609600" cy="86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05600" y="685800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(888) 232 -3477      energyloan.net   </a:t>
            </a:r>
            <a:br>
              <a:rPr lang="en-US" sz="1400" b="1" dirty="0" smtClean="0">
                <a:latin typeface="Calibri" pitchFamily="34" charset="0"/>
              </a:rPr>
            </a:br>
            <a:r>
              <a:rPr lang="en-US" sz="1400" b="1" dirty="0" smtClean="0">
                <a:latin typeface="Calibri" pitchFamily="34" charset="0"/>
              </a:rPr>
              <a:t>afcfirst.com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1828800"/>
            <a:ext cx="81534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endParaRPr lang="en-US" sz="1200" dirty="0" smtClean="0">
              <a:latin typeface="Calibri" pitchFamily="34" charset="0"/>
            </a:endParaRPr>
          </a:p>
          <a:p>
            <a:pPr marL="114300" indent="-114300">
              <a:defRPr/>
            </a:pPr>
            <a:endParaRPr lang="en-US" sz="1200" dirty="0" smtClean="0">
              <a:latin typeface="Calibri" pitchFamily="34" charset="0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Calibri" pitchFamily="34" charset="0"/>
              </a:rPr>
              <a:t>Bill Walsh</a:t>
            </a:r>
            <a:r>
              <a:rPr lang="en-US" sz="1200" dirty="0" smtClean="0">
                <a:latin typeface="Calibri" pitchFamily="34" charset="0"/>
              </a:rPr>
              <a:t> 	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Director of Business Development		wwalsh@afcfirst.com		(215) 859-2803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Calibri" pitchFamily="34" charset="0"/>
              </a:rPr>
              <a:t>Peter </a:t>
            </a:r>
            <a:r>
              <a:rPr lang="en-US" sz="1200" b="1" dirty="0">
                <a:latin typeface="Calibri" pitchFamily="34" charset="0"/>
              </a:rPr>
              <a:t>Krajsa</a:t>
            </a:r>
            <a:r>
              <a:rPr lang="en-US" sz="1200" dirty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/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Chairman </a:t>
            </a:r>
            <a:r>
              <a:rPr lang="en-US" sz="1200" dirty="0">
                <a:latin typeface="Calibri" pitchFamily="34" charset="0"/>
              </a:rPr>
              <a:t>and </a:t>
            </a:r>
            <a:r>
              <a:rPr lang="en-US" sz="1200" dirty="0" smtClean="0">
                <a:latin typeface="Calibri" pitchFamily="34" charset="0"/>
              </a:rPr>
              <a:t>CEO			pkrajsa@afcfirst.com		ext 2685	</a:t>
            </a:r>
            <a:endParaRPr lang="en-US" sz="1200" dirty="0">
              <a:latin typeface="Calibri" pitchFamily="34" charset="0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>
                <a:latin typeface="Calibri" pitchFamily="34" charset="0"/>
              </a:rPr>
              <a:t>John Hayes</a:t>
            </a:r>
            <a:r>
              <a:rPr lang="en-US" sz="1200" dirty="0">
                <a:latin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</a:rPr>
              <a:t/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President </a:t>
            </a:r>
            <a:r>
              <a:rPr lang="en-US" sz="1200" dirty="0">
                <a:latin typeface="Calibri" pitchFamily="34" charset="0"/>
              </a:rPr>
              <a:t>and </a:t>
            </a:r>
            <a:r>
              <a:rPr lang="en-US" sz="1200" dirty="0" smtClean="0">
                <a:latin typeface="Calibri" pitchFamily="34" charset="0"/>
              </a:rPr>
              <a:t>COO			jhayes@afcfirst.com		ext 2683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Calibri" pitchFamily="34" charset="0"/>
              </a:rPr>
              <a:t>Laura Nelson</a:t>
            </a:r>
            <a:br>
              <a:rPr lang="en-US" sz="1200" b="1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Executive Vice President and CFO		lnelson@afcfirst.com		ext 2696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Calibri" pitchFamily="34" charset="0"/>
              </a:rPr>
              <a:t>Ken Yeager</a:t>
            </a:r>
            <a:r>
              <a:rPr lang="en-US" sz="1200" dirty="0" smtClean="0">
                <a:latin typeface="Calibri" pitchFamily="34" charset="0"/>
              </a:rPr>
              <a:t> 	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VP - National Accounts			kyeager@afcfirst.com		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(443) 739-6939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Calibri" pitchFamily="34" charset="0"/>
              </a:rPr>
              <a:t>Pat Stumpp</a:t>
            </a:r>
            <a:br>
              <a:rPr lang="en-US" sz="1200" b="1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VP - Senior Credit Officer			pstumpp@afcfirst.com		ext 2691</a:t>
            </a:r>
            <a:endParaRPr lang="en-US" sz="1200" b="1" dirty="0" smtClean="0">
              <a:latin typeface="Calibri" pitchFamily="34" charset="0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Calibri" pitchFamily="34" charset="0"/>
              </a:rPr>
              <a:t>Tessa Shin</a:t>
            </a:r>
            <a:br>
              <a:rPr lang="en-US" sz="1200" b="1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Director of Programs			tshin@afcfirst.com		ext 2692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>
              <a:latin typeface="Calibri" pitchFamily="34" charset="0"/>
            </a:endParaRPr>
          </a:p>
        </p:txBody>
      </p:sp>
      <p:pic>
        <p:nvPicPr>
          <p:cNvPr id="7" name="Picture 6" descr="AFC-LOGO-FINAL_SO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04800"/>
            <a:ext cx="230695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ChangeArrowheads="1"/>
          </p:cNvSpPr>
          <p:nvPr/>
        </p:nvSpPr>
        <p:spPr bwMode="auto">
          <a:xfrm>
            <a:off x="228600" y="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charset="0"/>
              </a:rPr>
            </a:br>
            <a:endParaRPr lang="en-US" b="1" baseline="30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381000" y="2286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accent1"/>
                </a:solidFill>
              </a:rPr>
              <a:t/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  <a:cs typeface="Calibri" pitchFamily="34" charset="0"/>
              </a:rPr>
              <a:t>AFC First – A National Leader in Energy Efficiency </a:t>
            </a:r>
            <a:br>
              <a:rPr lang="en-US" sz="2800" b="1" dirty="0" smtClean="0">
                <a:solidFill>
                  <a:schemeClr val="accent1"/>
                </a:solidFill>
                <a:cs typeface="Calibri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cs typeface="Calibri" pitchFamily="34" charset="0"/>
              </a:rPr>
              <a:t>Lending and Programs</a:t>
            </a:r>
            <a:endParaRPr lang="en-US" sz="2800" b="1" baseline="300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1676400"/>
            <a:ext cx="8001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Founded in 1947, AFC First’s  sole business is the management of </a:t>
            </a:r>
            <a:r>
              <a:rPr lang="en-US" sz="2000" b="1" dirty="0" smtClean="0">
                <a:latin typeface="Calibri" pitchFamily="34" charset="0"/>
              </a:rPr>
              <a:t>contractor and sponsor driven  fixed rate energy improvement financing programs nationwide </a:t>
            </a:r>
            <a:r>
              <a:rPr lang="en-US" sz="2000" dirty="0" smtClean="0">
                <a:latin typeface="Calibri" pitchFamily="34" charset="0"/>
              </a:rPr>
              <a:t>– our primary focus since 1999 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We pride ourselves in working in an effective and collaborative way to design and administer customer and contractor-friendly loan programs that </a:t>
            </a:r>
            <a:r>
              <a:rPr lang="en-US" sz="2000" b="1" dirty="0" smtClean="0">
                <a:latin typeface="Calibri" pitchFamily="34" charset="0"/>
              </a:rPr>
              <a:t>achieve and surpass the sponsor’s objectives both in term of loan volume as well as customer and contractor satisfaction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We manage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 </a:t>
            </a:r>
            <a:r>
              <a:rPr lang="en-US" sz="2000" b="1" dirty="0" smtClean="0">
                <a:latin typeface="Calibri" pitchFamily="34" charset="0"/>
              </a:rPr>
              <a:t>national network of over 6,000 approved energy efficiency contractors</a:t>
            </a:r>
            <a:r>
              <a:rPr lang="en-US" sz="2000" dirty="0" smtClean="0">
                <a:latin typeface="Calibri" pitchFamily="34" charset="0"/>
              </a:rPr>
              <a:t> and work with states, municipalities, utilities and equipment manufacturers to promote and develop financing programs</a:t>
            </a:r>
            <a:r>
              <a:rPr lang="en-US" sz="1800" b="1" dirty="0" smtClean="0">
                <a:latin typeface="Calibri" pitchFamily="34" charset="0"/>
              </a:rPr>
              <a:t/>
            </a:r>
            <a:br>
              <a:rPr lang="en-US" sz="1800" b="1" dirty="0" smtClean="0">
                <a:latin typeface="Calibri" pitchFamily="34" charset="0"/>
              </a:rPr>
            </a:br>
            <a:endParaRPr lang="en-US" sz="1800" b="1" dirty="0" smtClean="0">
              <a:latin typeface="Calibri" pitchFamily="34" charset="0"/>
            </a:endParaRPr>
          </a:p>
        </p:txBody>
      </p:sp>
      <p:pic>
        <p:nvPicPr>
          <p:cNvPr id="22" name="Picture 6" descr="keystone HELP Whole House Sheet 1019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943600"/>
            <a:ext cx="431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FC-LOGO-FINAL_SO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5562600"/>
            <a:ext cx="1447800" cy="100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ChangeArrowheads="1"/>
          </p:cNvSpPr>
          <p:nvPr/>
        </p:nvSpPr>
        <p:spPr bwMode="auto">
          <a:xfrm>
            <a:off x="228600" y="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charset="0"/>
              </a:rPr>
            </a:br>
            <a:endParaRPr lang="en-US" b="1" baseline="30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381000" y="2286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Helping Energy Efficiency Contractors Make Improvements Affordable for Homeowners</a:t>
            </a:r>
            <a:endParaRPr lang="en-US" sz="2800" b="1" baseline="300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1219200"/>
            <a:ext cx="8001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800" b="1" dirty="0" smtClean="0">
                <a:latin typeface="Calibri" pitchFamily="34" charset="0"/>
              </a:rPr>
              <a:t>We provide loans in all 50 states with “flagship” programs including:</a:t>
            </a:r>
            <a:br>
              <a:rPr lang="en-US" sz="1800" b="1" dirty="0" smtClean="0">
                <a:latin typeface="Calibri" pitchFamily="34" charset="0"/>
              </a:rPr>
            </a:br>
            <a:endParaRPr lang="en-US" sz="1800" b="1" dirty="0" smtClean="0">
              <a:latin typeface="Calibri" pitchFamily="34" charset="0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AFC First’s  National </a:t>
            </a:r>
            <a:r>
              <a:rPr lang="en-US" sz="1800" dirty="0" err="1" smtClean="0">
                <a:latin typeface="Calibri" pitchFamily="34" charset="0"/>
              </a:rPr>
              <a:t>EnergyLoan</a:t>
            </a:r>
            <a:r>
              <a:rPr lang="en-US" sz="1800" dirty="0" smtClean="0">
                <a:latin typeface="Calibri" pitchFamily="34" charset="0"/>
              </a:rPr>
              <a:t> ®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Multi-State</a:t>
            </a:r>
            <a:r>
              <a:rPr lang="en-US" sz="1800" dirty="0" smtClean="0">
                <a:latin typeface="Calibri" pitchFamily="34" charset="0"/>
              </a:rPr>
              <a:t> Power Saver Plus Loan Program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Pennsylvania’s Keystone Home Energy Loan Program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Connecticut’s Solar Leasing Program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Kentucky Home Performance Financing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Greater Cincinnati Energy Alliance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err="1" smtClean="0">
                <a:latin typeface="Calibri" pitchFamily="34" charset="0"/>
              </a:rPr>
              <a:t>AlabamaWISE</a:t>
            </a:r>
            <a:endParaRPr lang="en-US" sz="1800" dirty="0" smtClean="0">
              <a:latin typeface="Calibri" pitchFamily="34" charset="0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Richmond Regional Energy Alliance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Efficiency Maine’s PACE and Power Saver programs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Energize Delaware Financing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Illinois Energy Loan (On-Bill)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Energize CT Heating Loan (On-Bill)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Hawaii Bill $aver (On-Bill)</a:t>
            </a:r>
            <a:r>
              <a:rPr lang="en-US" sz="1800" b="1" dirty="0" smtClean="0">
                <a:latin typeface="Calibri" pitchFamily="34" charset="0"/>
              </a:rPr>
              <a:t/>
            </a:r>
            <a:br>
              <a:rPr lang="en-US" sz="1800" b="1" dirty="0" smtClean="0">
                <a:latin typeface="Calibri" pitchFamily="34" charset="0"/>
              </a:rPr>
            </a:br>
            <a:endParaRPr lang="en-US" sz="1800" b="1" dirty="0" smtClean="0">
              <a:latin typeface="Calibri" pitchFamily="34" charset="0"/>
            </a:endParaRPr>
          </a:p>
        </p:txBody>
      </p:sp>
      <p:pic>
        <p:nvPicPr>
          <p:cNvPr id="22" name="Picture 6" descr="keystone HELP Whole House Sheet 1019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943600"/>
            <a:ext cx="431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FC-LOGO-FINAL_SO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5562600"/>
            <a:ext cx="1447800" cy="1004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ChangeArrowheads="1"/>
          </p:cNvSpPr>
          <p:nvPr/>
        </p:nvSpPr>
        <p:spPr bwMode="auto">
          <a:xfrm>
            <a:off x="228600" y="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charset="0"/>
              </a:rPr>
            </a:br>
            <a:endParaRPr lang="en-US" b="1" baseline="30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40" name="Rectangle 18"/>
          <p:cNvSpPr>
            <a:spLocks noChangeArrowheads="1"/>
          </p:cNvSpPr>
          <p:nvPr/>
        </p:nvSpPr>
        <p:spPr bwMode="auto">
          <a:xfrm>
            <a:off x="381000" y="228600"/>
            <a:ext cx="876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Transition of Pennsylvania’s Keystone HELP Program</a:t>
            </a:r>
            <a:endParaRPr lang="en-US" sz="2800" b="1" baseline="300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1219200"/>
            <a:ext cx="8001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The original phase of PA’s Keystone HELP which funded over $100 million in residential energy efficiency loans ended in July 2014 when state subsidy money ran out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We are working with the state to re-fund this program and are cautiously optimistic  </a:t>
            </a:r>
            <a:br>
              <a:rPr lang="en-US" sz="2000" dirty="0" smtClean="0">
                <a:latin typeface="Calibri" pitchFamily="34" charset="0"/>
              </a:rPr>
            </a:br>
            <a:endParaRPr lang="en-US" sz="2000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We are very pleased to be introducing the </a:t>
            </a:r>
            <a:r>
              <a:rPr lang="en-US" sz="2000" b="1" dirty="0" err="1" smtClean="0">
                <a:latin typeface="Calibri" pitchFamily="34" charset="0"/>
              </a:rPr>
              <a:t>PowerSaver</a:t>
            </a:r>
            <a:r>
              <a:rPr lang="en-US" sz="2000" b="1" dirty="0" smtClean="0">
                <a:latin typeface="Calibri" pitchFamily="34" charset="0"/>
              </a:rPr>
              <a:t> Plus program (along with our standard National Energy Loan Program) as a great true “single digit” fixed rate option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b="1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We are also introducing our expanded commercial program</a:t>
            </a:r>
            <a:br>
              <a:rPr lang="en-US" sz="2000" b="1" dirty="0" smtClean="0">
                <a:latin typeface="Calibri" pitchFamily="34" charset="0"/>
              </a:rPr>
            </a:br>
            <a:endParaRPr lang="en-US" sz="2000" b="1" dirty="0" smtClean="0">
              <a:latin typeface="Calibri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b="1" dirty="0" smtClean="0">
                <a:latin typeface="Calibri" pitchFamily="34" charset="0"/>
              </a:rPr>
              <a:t>We are also expanding our contractor training and business development programs through our Green Energy Training Academy in partnership with Inspired BD</a:t>
            </a:r>
            <a:r>
              <a:rPr lang="en-US" sz="1800" b="1" dirty="0" smtClean="0">
                <a:latin typeface="Calibri" pitchFamily="34" charset="0"/>
              </a:rPr>
              <a:t/>
            </a:r>
            <a:br>
              <a:rPr lang="en-US" sz="1800" b="1" dirty="0" smtClean="0">
                <a:latin typeface="Calibri" pitchFamily="34" charset="0"/>
              </a:rPr>
            </a:br>
            <a:r>
              <a:rPr lang="en-US" sz="1800" b="1" dirty="0" smtClean="0">
                <a:latin typeface="Calibri" pitchFamily="34" charset="0"/>
              </a:rPr>
              <a:t/>
            </a:r>
            <a:br>
              <a:rPr lang="en-US" sz="1800" b="1" dirty="0" smtClean="0">
                <a:latin typeface="Calibri" pitchFamily="34" charset="0"/>
              </a:rPr>
            </a:br>
            <a:endParaRPr lang="en-US" sz="1800" b="1" dirty="0" smtClean="0">
              <a:latin typeface="Calibri" pitchFamily="34" charset="0"/>
            </a:endParaRPr>
          </a:p>
        </p:txBody>
      </p:sp>
      <p:pic>
        <p:nvPicPr>
          <p:cNvPr id="22" name="Picture 6" descr="keystone HELP Whole House Sheet 1019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943600"/>
            <a:ext cx="431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38200" y="13716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Typical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HVAC 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energy efficiency installations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($3,000 to $15,000) are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often in the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consumer’s financing “twilight zone”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too big for a credit card, too small for a home equity loan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If they don’t already have a home equity loan, most consumers don’t 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want a lien on their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home - they want a simple, fast, unsecured, fixed rate loan with a longer term, lower payment  and a lower rate than they can get from a bank, credit union or finance company for unsecured financing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Time sensitive – consumer needs work done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ASAP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Contractor-Driven – Need to in corporate a true monthly payment option on every proposal – just like a car loan!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Come-on” or “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Teaser Rate”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(0% for 6 months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type which can turn into a very high interest rate )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inancing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is not the answer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for most people looking to make a major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capital purchase and can hurt contactor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credibility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304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Addressing Consumers’ Desire for Low </a:t>
            </a:r>
            <a:r>
              <a:rPr lang="en-US" sz="2800" b="1" u="sng" dirty="0" smtClean="0">
                <a:solidFill>
                  <a:srgbClr val="0070C0"/>
                </a:solidFill>
                <a:latin typeface="Calibri" pitchFamily="34" charset="0"/>
              </a:rPr>
              <a:t>Fixed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Monthly Payments</a:t>
            </a:r>
            <a:b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8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800" b="1" dirty="0" smtClean="0">
                <a:solidFill>
                  <a:schemeClr val="accent1"/>
                </a:solidFill>
                <a:latin typeface="Calibri" pitchFamily="34" charset="0"/>
              </a:rPr>
            </a:br>
            <a:endParaRPr lang="en-US" sz="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lvl="0" indent="-40640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For most types of ENERY STAR rated and whole house energy improvements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65138" lvl="0" indent="-40640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7 Year FHA Fixed Rate 9.99%  </a:t>
            </a:r>
            <a:r>
              <a:rPr lang="en-US" sz="2000" dirty="0" err="1" smtClean="0">
                <a:solidFill>
                  <a:srgbClr val="000000"/>
                </a:solidFill>
              </a:rPr>
              <a:t>PowerSaver</a:t>
            </a:r>
            <a:r>
              <a:rPr lang="en-US" sz="2000" dirty="0" smtClean="0">
                <a:solidFill>
                  <a:srgbClr val="000000"/>
                </a:solidFill>
              </a:rPr>
              <a:t> loan  for up to $7,499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65138" lvl="0" indent="-40640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Broad approval standards (to 660 credit score) and all qualifying borrowers get  the same 9.99% rate – no  confusing “risk-based pricing “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65138" lvl="0" indent="-40640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Optional </a:t>
            </a:r>
            <a:r>
              <a:rPr lang="en-US" sz="2000" dirty="0" smtClean="0"/>
              <a:t>simultaneous second  “Plus” 7 Year 9.99% loan for the amount of the financed project in excess of $7,499 - up to $25,000 total for qualifying borrowers</a:t>
            </a:r>
            <a:br>
              <a:rPr lang="en-US" sz="2000" dirty="0" smtClean="0"/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65138" lvl="1" indent="-406400" fontAlgn="b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No Penalty for Pre-Payment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65138" lvl="1" indent="-406400" fontAlgn="b">
              <a:buFont typeface="Arial" pitchFamily="34" charset="0"/>
              <a:buChar char="•"/>
            </a:pPr>
            <a:r>
              <a:rPr lang="en-US" sz="2000" dirty="0" smtClean="0"/>
              <a:t>No Contractor Charge to $7,499 ( And just a 3% charge only on the excess “Plus” amount over $7,499 – standard cost is 6% - ½ subsidized by AFC!)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marL="465138" lvl="1" indent="-406400" fontAlgn="b">
              <a:buFont typeface="Arial" pitchFamily="34" charset="0"/>
              <a:buChar char="•"/>
            </a:pPr>
            <a:endParaRPr lang="en-US" sz="2000" b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048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</a:rPr>
              <a:t>PowerSaver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 Plus  - A Seven Year True Fixed Rate Monthly Payment Plan up to $25,000 </a:t>
            </a:r>
            <a:b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800" b="1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n-US" sz="800" b="1" dirty="0" smtClean="0">
                <a:solidFill>
                  <a:schemeClr val="accent1"/>
                </a:solidFill>
                <a:latin typeface="Calibri" pitchFamily="34" charset="0"/>
              </a:rPr>
            </a:br>
            <a:endParaRPr lang="en-US" sz="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ooter-branding-logo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4495800"/>
            <a:ext cx="803673" cy="68580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219200"/>
          <a:ext cx="868680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17"/>
                <a:gridCol w="2102284"/>
                <a:gridCol w="2260950"/>
                <a:gridCol w="2260950"/>
              </a:tblGrid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Year </a:t>
                      </a:r>
                      <a:r>
                        <a:rPr lang="en-US" sz="1600" i="1" dirty="0" err="1" smtClean="0"/>
                        <a:t>Power</a:t>
                      </a:r>
                      <a:r>
                        <a:rPr lang="en-US" sz="1600" i="1" baseline="0" dirty="0" err="1" smtClean="0"/>
                        <a:t>Saver</a:t>
                      </a:r>
                      <a:r>
                        <a:rPr lang="en-US" sz="1600" i="1" baseline="0" dirty="0" smtClean="0"/>
                        <a:t> Plus </a:t>
                      </a:r>
                      <a:r>
                        <a:rPr lang="en-US" sz="1600" baseline="0" dirty="0" smtClean="0"/>
                        <a:t>Program</a:t>
                      </a:r>
                      <a:endParaRPr lang="en-US" sz="16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Year AFC First </a:t>
                      </a:r>
                      <a:r>
                        <a:rPr lang="en-US" sz="1600" dirty="0" err="1" smtClean="0"/>
                        <a:t>EnergyLoan</a:t>
                      </a:r>
                      <a:endParaRPr lang="en-US" sz="16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FHA </a:t>
                      </a:r>
                      <a:r>
                        <a:rPr lang="en-US" sz="1400" b="1" i="1" dirty="0" err="1" smtClean="0"/>
                        <a:t>PowerSaver</a:t>
                      </a:r>
                      <a:r>
                        <a:rPr lang="en-US" sz="1400" b="1" i="1" dirty="0" smtClean="0"/>
                        <a:t> Loan</a:t>
                      </a:r>
                      <a:endParaRPr lang="en-US" sz="1400" b="1" i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/>
                        <a:t>Power</a:t>
                      </a:r>
                      <a:r>
                        <a:rPr lang="en-US" sz="1400" b="1" i="1" baseline="0" dirty="0" err="1" smtClean="0"/>
                        <a:t>Saver</a:t>
                      </a:r>
                      <a:r>
                        <a:rPr lang="en-US" sz="1400" b="1" i="1" baseline="0" dirty="0" smtClean="0"/>
                        <a:t> Plus Loan</a:t>
                      </a:r>
                      <a:endParaRPr lang="en-US" sz="1400" b="1" i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National </a:t>
                      </a:r>
                      <a:r>
                        <a:rPr lang="en-US" sz="1400" b="1" i="1" dirty="0" err="1" smtClean="0"/>
                        <a:t>EnergyLoan</a:t>
                      </a:r>
                      <a:endParaRPr lang="en-US" sz="1400" b="1" i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b="1" i="0" cap="all" baseline="0" dirty="0" smtClean="0">
                          <a:solidFill>
                            <a:schemeClr val="tx1"/>
                          </a:solidFill>
                        </a:rPr>
                        <a:t>Qualifying Improvements</a:t>
                      </a:r>
                      <a:endParaRPr lang="en-US" sz="1400" b="1" i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baseline="0" dirty="0" smtClean="0"/>
                        <a:t>Improvements must  meet ENERGY STAR  or other applicable standards.</a:t>
                      </a:r>
                      <a:br>
                        <a:rPr lang="en-US" sz="1100" b="0" baseline="0" dirty="0" smtClean="0"/>
                      </a:br>
                      <a:r>
                        <a:rPr lang="en-US" sz="1100" b="0" baseline="0" dirty="0" smtClean="0"/>
                        <a:t>25% of the loan may be used for other improvements.</a:t>
                      </a:r>
                      <a:endParaRPr lang="en-US" sz="11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All Makes and Models. </a:t>
                      </a:r>
                      <a:r>
                        <a:rPr lang="en-US" sz="1100" b="0" baseline="0" dirty="0" smtClean="0"/>
                        <a:t>50% of the loan may be used for other improvements.</a:t>
                      </a:r>
                      <a:endParaRPr lang="en-US" sz="11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Heating and Cooling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1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Windows &amp; Doors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859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Air Sealing / Insulation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Roofing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Siding/Basement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</a:rPr>
                        <a:t> Refinishing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Biomass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</a:rPr>
                        <a:t>  &amp;  Wood / Pellet Heating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 </a:t>
                      </a:r>
                      <a:br>
                        <a:rPr lang="en-US" sz="1400" b="0" dirty="0" smtClean="0">
                          <a:sym typeface="Wingdings"/>
                        </a:rPr>
                      </a:b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EPA Certified Wood Stoves (Pellet and Wood Burning Stoves)</a:t>
                      </a:r>
                    </a:p>
                    <a:p>
                      <a:pPr algn="ctr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Biomass Furnaces or Boilers (Listed as a white tag model on EPA’s List of Qualified Cleaner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Hydronic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Heaters)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Geothermal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1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Solar Thermal &amp; PV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ym typeface="Wingdings"/>
                        </a:rPr>
                        <a:t>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8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</a:rPr>
                        <a:t>BPI Compliant Energy Audit Required?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ym typeface="Wingdings"/>
                        </a:rPr>
                        <a:t>Required</a:t>
                      </a:r>
                      <a:r>
                        <a:rPr lang="en-US" sz="1200" b="0" baseline="0" dirty="0" smtClean="0">
                          <a:sym typeface="Wingdings"/>
                        </a:rPr>
                        <a:t>  only for </a:t>
                      </a:r>
                      <a:r>
                        <a:rPr lang="en-US" sz="1200" b="0" baseline="0" dirty="0" err="1" smtClean="0">
                          <a:sym typeface="Wingdings"/>
                        </a:rPr>
                        <a:t>HPwES</a:t>
                      </a:r>
                      <a:r>
                        <a:rPr lang="en-US" sz="1200" b="0" baseline="0" dirty="0" smtClean="0">
                          <a:sym typeface="Wingdings"/>
                        </a:rPr>
                        <a:t> Whole House. May be included as a qualifying improvement in the loan</a:t>
                      </a:r>
                      <a:endParaRPr lang="en-US" sz="12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Optional.</a:t>
                      </a:r>
                      <a:r>
                        <a:rPr lang="en-US" sz="1200" b="0" baseline="0" dirty="0" smtClean="0"/>
                        <a:t> May be included as a qualifying improvement in the loan</a:t>
                      </a:r>
                      <a:endParaRPr lang="en-US" sz="12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228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Helvetica Neue Black Condensed"/>
              </a:rPr>
              <a:t>Qualifying Improvements Comparison</a:t>
            </a:r>
            <a:endParaRPr lang="en-US" sz="2800" b="1" dirty="0">
              <a:solidFill>
                <a:schemeClr val="accent1"/>
              </a:solidFill>
              <a:latin typeface="Calibri" pitchFamily="34" charset="0"/>
              <a:cs typeface="Helvetica Neue Black Condensed"/>
            </a:endParaRPr>
          </a:p>
        </p:txBody>
      </p:sp>
      <p:pic>
        <p:nvPicPr>
          <p:cNvPr id="5" name="Picture 4" descr="AFC-LOGO-FINAL_S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1447800" cy="10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93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ooter-branding-logo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4495800"/>
            <a:ext cx="803673" cy="685800"/>
          </a:xfrm>
          <a:prstGeom prst="rect">
            <a:avLst/>
          </a:prstGeom>
          <a:noFill/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914400"/>
          <a:ext cx="8686801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617"/>
                <a:gridCol w="2102284"/>
                <a:gridCol w="2260950"/>
                <a:gridCol w="2260950"/>
              </a:tblGrid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Year </a:t>
                      </a:r>
                      <a:r>
                        <a:rPr lang="en-US" sz="1600" i="1" dirty="0" err="1" smtClean="0"/>
                        <a:t>Power</a:t>
                      </a:r>
                      <a:r>
                        <a:rPr lang="en-US" sz="1600" i="1" baseline="0" dirty="0" err="1" smtClean="0"/>
                        <a:t>Saver</a:t>
                      </a:r>
                      <a:r>
                        <a:rPr lang="en-US" sz="1600" i="1" baseline="0" dirty="0" smtClean="0"/>
                        <a:t> Plus </a:t>
                      </a:r>
                      <a:r>
                        <a:rPr lang="en-US" sz="1600" baseline="0" dirty="0" smtClean="0"/>
                        <a:t>Program</a:t>
                      </a:r>
                      <a:endParaRPr lang="en-US" sz="16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Year AFC First </a:t>
                      </a:r>
                      <a:r>
                        <a:rPr lang="en-US" sz="1600" dirty="0" err="1" smtClean="0"/>
                        <a:t>EnergyLoan</a:t>
                      </a:r>
                      <a:endParaRPr lang="en-US" sz="16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FHA </a:t>
                      </a:r>
                      <a:r>
                        <a:rPr lang="en-US" sz="1400" b="1" i="1" dirty="0" err="1" smtClean="0"/>
                        <a:t>PowerSaver</a:t>
                      </a:r>
                      <a:r>
                        <a:rPr lang="en-US" sz="1400" b="1" i="1" dirty="0" smtClean="0"/>
                        <a:t> Loan</a:t>
                      </a:r>
                      <a:endParaRPr lang="en-US" sz="1400" b="1" i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/>
                        <a:t>Power</a:t>
                      </a:r>
                      <a:r>
                        <a:rPr lang="en-US" sz="1400" b="1" i="1" baseline="0" dirty="0" err="1" smtClean="0"/>
                        <a:t>Saver</a:t>
                      </a:r>
                      <a:r>
                        <a:rPr lang="en-US" sz="1400" b="1" i="1" baseline="0" dirty="0" smtClean="0"/>
                        <a:t> Plus Loan</a:t>
                      </a:r>
                      <a:endParaRPr lang="en-US" sz="1400" b="1" i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/>
                        <a:t>National </a:t>
                      </a:r>
                      <a:r>
                        <a:rPr lang="en-US" sz="1400" b="1" i="1" dirty="0" err="1" smtClean="0"/>
                        <a:t>EnergyLoan</a:t>
                      </a:r>
                      <a:endParaRPr lang="en-US" sz="1400" b="1" i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b="1" cap="all" baseline="0" dirty="0" smtClean="0">
                          <a:solidFill>
                            <a:schemeClr val="tx1"/>
                          </a:solidFill>
                        </a:rPr>
                        <a:t>AVAILABLE STATES AS OF 09/15/14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</a:rPr>
                        <a:t>AK, AL, AR, CO, CT, DE, FL, IL, KS, KY, MN, NE, NH, NJ, NY, NC, OH, OK, </a:t>
                      </a:r>
                      <a:br>
                        <a:rPr lang="en-US" sz="1100" dirty="0" smtClean="0">
                          <a:latin typeface="+mn-lt"/>
                        </a:rPr>
                      </a:br>
                      <a:r>
                        <a:rPr lang="en-US" sz="1100" dirty="0" smtClean="0">
                          <a:latin typeface="+mn-lt"/>
                        </a:rPr>
                        <a:t>PA, SC, VA, WY</a:t>
                      </a:r>
                      <a:br>
                        <a:rPr lang="en-US" sz="1100" dirty="0" smtClean="0">
                          <a:latin typeface="+mn-lt"/>
                        </a:rPr>
                      </a:br>
                      <a:r>
                        <a:rPr lang="en-US" sz="1100" dirty="0" smtClean="0">
                          <a:latin typeface="+mn-lt"/>
                        </a:rPr>
                        <a:t> Contact us about other states coming soon.</a:t>
                      </a:r>
                      <a:endParaRPr lang="en-US" sz="1100" b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All 50 States</a:t>
                      </a:r>
                      <a:endParaRPr lang="en-US" sz="1400" b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cap="all" baseline="0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$1,000 to</a:t>
                      </a:r>
                      <a:r>
                        <a:rPr lang="en-US" sz="1400" b="1" baseline="0" dirty="0" smtClean="0"/>
                        <a:t> $7,499</a:t>
                      </a:r>
                      <a:endParaRPr lang="en-US" sz="1400" b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Up to $25,000 Total</a:t>
                      </a:r>
                      <a:r>
                        <a:rPr lang="en-US" sz="1400" b="0" dirty="0" smtClean="0"/>
                        <a:t/>
                      </a:r>
                      <a:br>
                        <a:rPr lang="en-US" sz="1400" b="0" dirty="0" smtClean="0"/>
                      </a:br>
                      <a:r>
                        <a:rPr lang="en-US" sz="1100" b="0" dirty="0" smtClean="0"/>
                        <a:t>A</a:t>
                      </a:r>
                      <a:r>
                        <a:rPr lang="en-US" sz="1100" b="0" baseline="0" dirty="0" smtClean="0"/>
                        <a:t> </a:t>
                      </a:r>
                      <a:r>
                        <a:rPr lang="en-US" sz="1100" b="0" dirty="0" smtClean="0"/>
                        <a:t>simultaneous</a:t>
                      </a:r>
                      <a:r>
                        <a:rPr lang="en-US" sz="1100" b="0" baseline="0" dirty="0" smtClean="0"/>
                        <a:t> second  “Plus” loan for the amount of the financed project in excess of $7,499</a:t>
                      </a:r>
                      <a:endParaRPr lang="en-US" sz="1100" b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$1,000 to $25,000</a:t>
                      </a:r>
                      <a:endParaRPr lang="en-US" sz="1400" b="1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4513">
                <a:tc>
                  <a:txBody>
                    <a:bodyPr/>
                    <a:lstStyle/>
                    <a:p>
                      <a:r>
                        <a:rPr lang="en-US" sz="1400" b="1" cap="all" baseline="0" dirty="0" smtClean="0">
                          <a:solidFill>
                            <a:schemeClr val="tx1"/>
                          </a:solidFill>
                        </a:rPr>
                        <a:t>Eligible Property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family owned occupied</a:t>
                      </a:r>
                      <a:endParaRPr lang="en-US" sz="14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 and</a:t>
                      </a:r>
                      <a:r>
                        <a:rPr lang="en-US" sz="1400" baseline="0" dirty="0" smtClean="0"/>
                        <a:t> 2 </a:t>
                      </a:r>
                      <a:r>
                        <a:rPr lang="en-US" sz="1400" dirty="0" smtClean="0"/>
                        <a:t>family owned occupied</a:t>
                      </a:r>
                      <a:endParaRPr lang="en-US" sz="14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273">
                <a:tc>
                  <a:txBody>
                    <a:bodyPr/>
                    <a:lstStyle/>
                    <a:p>
                      <a:r>
                        <a:rPr lang="en-US" sz="1400" b="1" cap="all" baseline="0" dirty="0" smtClean="0">
                          <a:solidFill>
                            <a:schemeClr val="tx1"/>
                          </a:solidFill>
                        </a:rPr>
                        <a:t>Collateral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Unsecured</a:t>
                      </a:r>
                      <a:endParaRPr lang="en-US" sz="14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Unsecured</a:t>
                      </a:r>
                      <a:endParaRPr lang="en-US" sz="14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b="1" i="1" cap="all" baseline="0" dirty="0" smtClean="0">
                          <a:solidFill>
                            <a:schemeClr val="tx1"/>
                          </a:solidFill>
                        </a:rPr>
                        <a:t>TRUE FIXED RATE</a:t>
                      </a:r>
                      <a:endParaRPr lang="en-US" sz="1400" b="1" i="1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9.99%</a:t>
                      </a:r>
                      <a:endParaRPr lang="en-US" sz="1400" b="1" kern="12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kern="120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12.99%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r>
                        <a:rPr lang="en-US" sz="1400" b="1" i="0" cap="all" baseline="0" dirty="0" smtClean="0">
                          <a:solidFill>
                            <a:schemeClr val="tx1"/>
                          </a:solidFill>
                        </a:rPr>
                        <a:t>Pre-payment penalty</a:t>
                      </a:r>
                      <a:endParaRPr lang="en-US" sz="1400" b="1" i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None</a:t>
                      </a:r>
                      <a:endParaRPr lang="en-US" sz="14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/>
                        <a:t>None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r>
                        <a:rPr lang="en-US" sz="1400" b="1" i="0" cap="all" baseline="0" dirty="0" smtClean="0">
                          <a:solidFill>
                            <a:schemeClr val="tx1"/>
                          </a:solidFill>
                        </a:rPr>
                        <a:t>Contractor incentives</a:t>
                      </a:r>
                      <a:endParaRPr lang="en-US" sz="1400" b="1" i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0" indent="-114300" algn="l">
                        <a:buFont typeface="Arial" pitchFamily="34" charset="0"/>
                        <a:buChar char="•"/>
                        <a:tabLst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$300 Energy Audit Subsidy paid to Contractor  (Optional,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Not Required)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For BPI Compliant Energy Audit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en-US" sz="1200" b="0" baseline="0" dirty="0" err="1" smtClean="0">
                          <a:solidFill>
                            <a:schemeClr val="tx1"/>
                          </a:solidFill>
                        </a:rPr>
                        <a:t>HPwES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Whole House jobs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14300" indent="-114300" algn="ctr">
                        <a:buFont typeface="Arial" pitchFamily="34" charset="0"/>
                        <a:buNone/>
                        <a:tabLst/>
                      </a:pPr>
                      <a:endParaRPr lang="en-US" sz="9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 algn="ctr">
                        <a:buFont typeface="Arial" pitchFamily="34" charset="0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400" b="1" i="0" cap="all" baseline="0" dirty="0" smtClean="0">
                          <a:solidFill>
                            <a:schemeClr val="tx1"/>
                          </a:solidFill>
                        </a:rPr>
                        <a:t>Contractor COST</a:t>
                      </a:r>
                      <a:endParaRPr lang="en-US" sz="1400" b="1" i="0" cap="all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-1143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</a:t>
                      </a:r>
                      <a:r>
                        <a:rPr lang="en-US" sz="1400" b="1" baseline="0" dirty="0" smtClean="0"/>
                        <a:t>  Cost</a:t>
                      </a:r>
                      <a:endParaRPr lang="en-US" sz="1400" b="1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 algn="ctr">
                        <a:buFont typeface="Arial" pitchFamily="34" charset="0"/>
                        <a:buNone/>
                        <a:tabLst/>
                      </a:pPr>
                      <a:r>
                        <a:rPr lang="en-US" sz="1100" b="0" baseline="0" dirty="0" smtClean="0"/>
                        <a:t>3% of the “Plus”  loan (the amount over the original $7,499 </a:t>
                      </a:r>
                      <a:r>
                        <a:rPr lang="en-US" sz="1100" b="0" baseline="0" dirty="0" err="1" smtClean="0"/>
                        <a:t>PowerSaver</a:t>
                      </a:r>
                      <a:r>
                        <a:rPr lang="en-US" sz="1100" b="0" baseline="0" dirty="0" smtClean="0"/>
                        <a:t> loan)</a:t>
                      </a:r>
                      <a:endParaRPr lang="en-US" sz="1100" b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0" indent="-1143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</a:t>
                      </a:r>
                      <a:r>
                        <a:rPr lang="en-US" sz="1400" b="1" baseline="0" dirty="0" smtClean="0"/>
                        <a:t>  Cost</a:t>
                      </a:r>
                      <a:endParaRPr lang="en-US" sz="1400" b="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0" y="228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  <a:cs typeface="Helvetica Neue Black Condensed"/>
              </a:rPr>
              <a:t>Program Comparison</a:t>
            </a:r>
            <a:endParaRPr lang="en-US" sz="2800" b="1" dirty="0">
              <a:solidFill>
                <a:schemeClr val="accent1"/>
              </a:solidFill>
              <a:latin typeface="Calibri" pitchFamily="34" charset="0"/>
              <a:cs typeface="Helvetica Neue Black Condensed"/>
            </a:endParaRPr>
          </a:p>
        </p:txBody>
      </p:sp>
      <p:pic>
        <p:nvPicPr>
          <p:cNvPr id="5" name="Picture 4" descr="AFC-LOGO-FINAL_S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1447800" cy="10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93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C-LOGO-FINAL_SO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447800" cy="1005724"/>
          </a:xfrm>
          <a:prstGeom prst="rect">
            <a:avLst/>
          </a:prstGeo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15238" t="10159" r="16190" b="17037"/>
          <a:stretch>
            <a:fillRect/>
          </a:stretch>
        </p:blipFill>
        <p:spPr bwMode="auto">
          <a:xfrm>
            <a:off x="609600" y="1371600"/>
            <a:ext cx="7602279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14400" y="5715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4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81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Helvetica Neue Black Condensed"/>
              </a:rPr>
              <a:t>New Mobile Contractor Sales Tool!</a:t>
            </a:r>
            <a:endParaRPr lang="en-US" sz="2800" b="1" dirty="0">
              <a:solidFill>
                <a:schemeClr val="tx2"/>
              </a:solidFill>
              <a:latin typeface="Calibri" pitchFamily="34" charset="0"/>
              <a:cs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93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447</Words>
  <Application>Microsoft Office PowerPoint</Application>
  <PresentationFormat>On-screen Show (4:3)</PresentationFormat>
  <Paragraphs>133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EnergyWorks Energy Efficiency Home Improvement Financing In Southeastern Pennsylvania</dc:title>
  <dc:creator>pkrajsa</dc:creator>
  <cp:lastModifiedBy>smoring</cp:lastModifiedBy>
  <cp:revision>61</cp:revision>
  <dcterms:created xsi:type="dcterms:W3CDTF">2013-02-11T21:07:50Z</dcterms:created>
  <dcterms:modified xsi:type="dcterms:W3CDTF">2014-12-09T21:14:50Z</dcterms:modified>
</cp:coreProperties>
</file>